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1" r:id="rId5"/>
    <p:sldId id="260" r:id="rId6"/>
    <p:sldId id="262" r:id="rId7"/>
    <p:sldId id="264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24" autoAdjust="0"/>
  </p:normalViewPr>
  <p:slideViewPr>
    <p:cSldViewPr snapToGrid="0">
      <p:cViewPr>
        <p:scale>
          <a:sx n="106" d="100"/>
          <a:sy n="106" d="100"/>
        </p:scale>
        <p:origin x="84" y="-1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10 594,5  тыс. рублей</a:t>
            </a:r>
          </a:p>
        </c:rich>
      </c:tx>
      <c:layout>
        <c:manualLayout>
          <c:xMode val="edge"/>
          <c:yMode val="edge"/>
          <c:x val="0.19081401283172958"/>
          <c:y val="1.44665477599974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5432098765432098E-3"/>
          <c:y val="0.12863654268189748"/>
          <c:w val="0.64871597647516399"/>
          <c:h val="0.854003600006105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lumMod val="100000"/>
                    </a:schemeClr>
                  </a:gs>
                  <a:gs pos="78000">
                    <a:schemeClr val="accent6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1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2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3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</c:dPt>
          <c:dLbls>
            <c:dLbl>
              <c:idx val="0"/>
              <c:layout>
                <c:manualLayout>
                  <c:x val="-7.0260158452415733E-2"/>
                  <c:y val="-1.08720093260251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48544218431029457"/>
                  <c:y val="-0.160102537067965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3039212112374841E-2"/>
                  <c:y val="-0.216918251702895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1945173519976666E-2"/>
                  <c:y val="2.90192113476057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2602738893749478E-2"/>
                  <c:y val="5.3454007883015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1979075532225142E-2"/>
                  <c:y val="-0.245905568299533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 (работы, услуги), реализуемые на территории РФ</c:v>
                </c:pt>
                <c:pt idx="2">
                  <c:v>Налоги на совокупный доход</c:v>
                </c:pt>
                <c:pt idx="3">
                  <c:v>налог на имущество физических 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Доходы от использования имущества</c:v>
                </c:pt>
                <c:pt idx="7">
                  <c:v>Штрафы, санкции, возмещение ущерба</c:v>
                </c:pt>
                <c:pt idx="8">
                  <c:v>Безвозмездные поступления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1456.8</c:v>
                </c:pt>
                <c:pt idx="1">
                  <c:v>1861.9</c:v>
                </c:pt>
                <c:pt idx="2">
                  <c:v>104.1</c:v>
                </c:pt>
                <c:pt idx="3">
                  <c:v>51.1</c:v>
                </c:pt>
                <c:pt idx="4">
                  <c:v>1418.6</c:v>
                </c:pt>
                <c:pt idx="5">
                  <c:v>61.6</c:v>
                </c:pt>
                <c:pt idx="6">
                  <c:v>95.6</c:v>
                </c:pt>
                <c:pt idx="7" formatCode="0.0">
                  <c:v>2</c:v>
                </c:pt>
                <c:pt idx="8">
                  <c:v>5529.4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205696510158451"/>
          <c:y val="0.10111980192448373"/>
          <c:w val="0.33786125692621755"/>
          <c:h val="0.898880198075516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75"/>
      <c:rotY val="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829174021565383E-2"/>
          <c:y val="0.11697918144213346"/>
          <c:w val="0.32435159581551665"/>
          <c:h val="0.54241527374991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*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5488944397856991"/>
                  <c:y val="2.0932192379256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499064073180604E-2"/>
                  <c:y val="3.04113370689686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3.1032178134606479E-2"/>
                  <c:y val="6.75728025727489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9"/>
                <c:pt idx="0">
                  <c:v>Налог на доходы с физических лиц</c:v>
                </c:pt>
                <c:pt idx="1">
                  <c:v>Налоги на товары (работы, услуги), реализуемые на территории РФ</c:v>
                </c:pt>
                <c:pt idx="2">
                  <c:v>Налоги на совокупный доход</c:v>
                </c:pt>
                <c:pt idx="3">
                  <c:v>Налог на имущество физических лиц</c:v>
                </c:pt>
                <c:pt idx="4">
                  <c:v>Земельный налог</c:v>
                </c:pt>
                <c:pt idx="5">
                  <c:v>Государственная пошлина </c:v>
                </c:pt>
                <c:pt idx="6">
                  <c:v>Доходы от использования имущества</c:v>
                </c:pt>
                <c:pt idx="7">
                  <c:v>Штрафы, санкции, возмещение
 ущерба</c:v>
                </c:pt>
                <c:pt idx="8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9"/>
                <c:pt idx="0">
                  <c:v>1456.8</c:v>
                </c:pt>
                <c:pt idx="1">
                  <c:v>1861.9</c:v>
                </c:pt>
                <c:pt idx="2">
                  <c:v>104.1</c:v>
                </c:pt>
                <c:pt idx="3">
                  <c:v>51.1</c:v>
                </c:pt>
                <c:pt idx="4">
                  <c:v>1418.6</c:v>
                </c:pt>
                <c:pt idx="5">
                  <c:v>61.6</c:v>
                </c:pt>
                <c:pt idx="6">
                  <c:v>95.6</c:v>
                </c:pt>
                <c:pt idx="7">
                  <c:v>2</c:v>
                </c:pt>
                <c:pt idx="8">
                  <c:v>13.4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751682821011854"/>
          <c:y val="4.0046232558989623E-3"/>
          <c:w val="0.38199535059924411"/>
          <c:h val="0.9959953767441015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9 469,8 </a:t>
            </a:r>
            <a:r>
              <a:rPr lang="ru-RU" dirty="0"/>
              <a:t>тыс. рублей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9469,8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105362819093524"/>
                  <c:y val="-0.307224836686353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181016291169409"/>
                  <c:y val="3.93498940158088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3221074938192092E-2"/>
                  <c:y val="0.1029002479524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7843623768664802E-3"/>
                  <c:y val="-7.90062144728060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7297191413078725E-2"/>
                  <c:y val="-8.5428920712258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Иные межбюджетные трансферты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4870.1000000000004</c:v>
                </c:pt>
                <c:pt idx="1">
                  <c:v>164.7</c:v>
                </c:pt>
                <c:pt idx="2">
                  <c:v>8.6</c:v>
                </c:pt>
                <c:pt idx="3">
                  <c:v>1403.4</c:v>
                </c:pt>
                <c:pt idx="4">
                  <c:v>1047.9000000000001</c:v>
                </c:pt>
                <c:pt idx="5">
                  <c:v>1974.6</c:v>
                </c:pt>
                <c:pt idx="6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6237395787268061"/>
          <c:y val="3.1672767082972959E-2"/>
          <c:w val="0.32857967951895251"/>
          <c:h val="0.96083042770384242"/>
        </c:manualLayout>
      </c:layout>
      <c:overlay val="0"/>
      <c:txPr>
        <a:bodyPr/>
        <a:lstStyle/>
        <a:p>
          <a:pPr>
            <a:defRPr sz="1200">
              <a:latin typeface="Arial Black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  <c:spPr>
        <a:solidFill>
          <a:schemeClr val="tx2">
            <a:lumMod val="20000"/>
            <a:lumOff val="80000"/>
          </a:schemeClr>
        </a:solidFill>
      </c:spPr>
    </c:backWall>
    <c:plotArea>
      <c:layout>
        <c:manualLayout>
          <c:layoutTarget val="inner"/>
          <c:xMode val="edge"/>
          <c:yMode val="edge"/>
          <c:x val="0.12721031398852922"/>
          <c:y val="2.5591680709718571E-2"/>
          <c:w val="0.8558143773694975"/>
          <c:h val="0.5654204420142188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5372433560045531E-2"/>
                  <c:y val="-0.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7163244746727205E-3"/>
                  <c:y val="-5.04385964912281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621765966230322E-2"/>
                  <c:y val="-5.2631578947368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7163244746727205E-3"/>
                  <c:y val="-5.9210526315789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8.716324474672783E-3"/>
                  <c:y val="-7.8947368421052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9223460136027281E-2"/>
                  <c:y val="-0.140350877192982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Культура</c:v>
                </c:pt>
                <c:pt idx="6">
                  <c:v>Иные межбюджетные трансферты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">
                  <c:v>4870.1000000000004</c:v>
                </c:pt>
                <c:pt idx="1">
                  <c:v>164.7</c:v>
                </c:pt>
                <c:pt idx="2">
                  <c:v>8.6</c:v>
                </c:pt>
                <c:pt idx="3">
                  <c:v>1403.4</c:v>
                </c:pt>
                <c:pt idx="4">
                  <c:v>1047.9000000000001</c:v>
                </c:pt>
                <c:pt idx="5">
                  <c:v>1974.6</c:v>
                </c:pt>
                <c:pt idx="6">
                  <c:v>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158552544"/>
        <c:axId val="158552936"/>
        <c:axId val="0"/>
      </c:bar3DChart>
      <c:catAx>
        <c:axId val="1585525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58552936"/>
        <c:crosses val="autoZero"/>
        <c:auto val="1"/>
        <c:lblAlgn val="ctr"/>
        <c:lblOffset val="100"/>
        <c:noMultiLvlLbl val="0"/>
      </c:catAx>
      <c:valAx>
        <c:axId val="15855293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158552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Финансовая помощь из областного бюджета всего, 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969278033794165E-2"/>
                  <c:y val="-4.639026087882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2165898617511521E-3"/>
                  <c:y val="-5.34124629080119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3557.4</c:v>
                </c:pt>
                <c:pt idx="1">
                  <c:v>5529.4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Собственные доходы, 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721966205837198E-2"/>
                  <c:y val="-5.0445103857566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2227342549923186E-2"/>
                  <c:y val="-8.0118694362017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2717.9</c:v>
                </c:pt>
                <c:pt idx="1">
                  <c:v>5065.1000000000004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8553720"/>
        <c:axId val="158554504"/>
        <c:axId val="0"/>
      </c:bar3DChart>
      <c:catAx>
        <c:axId val="158553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8554504"/>
        <c:crosses val="autoZero"/>
        <c:auto val="1"/>
        <c:lblAlgn val="ctr"/>
        <c:lblOffset val="100"/>
        <c:noMultiLvlLbl val="0"/>
      </c:catAx>
      <c:valAx>
        <c:axId val="158554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553720"/>
        <c:crosses val="autoZero"/>
        <c:crossBetween val="between"/>
      </c:val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25164041994753"/>
          <c:y val="6.558587598425196E-2"/>
          <c:w val="0.64417027559055196"/>
          <c:h val="0.8253464566929136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7500000000000006E-2"/>
                  <c:y val="-2.8124999999999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8749999999999961E-2"/>
                  <c:y val="-6.25000000000000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6202.3</c:v>
                </c:pt>
                <c:pt idx="1">
                  <c:v>9469.7999999999993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1296064"/>
        <c:axId val="191296848"/>
        <c:axId val="0"/>
      </c:bar3DChart>
      <c:catAx>
        <c:axId val="191296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91296848"/>
        <c:crosses val="autoZero"/>
        <c:auto val="1"/>
        <c:lblAlgn val="ctr"/>
        <c:lblOffset val="100"/>
        <c:noMultiLvlLbl val="0"/>
      </c:catAx>
      <c:valAx>
        <c:axId val="191296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1296064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6202.3</c:v>
                </c:pt>
                <c:pt idx="1">
                  <c:v>9469.7999999999993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Муниципальное задание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1541.2</c:v>
                </c:pt>
                <c:pt idx="1">
                  <c:v>1974.6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1296456"/>
        <c:axId val="191299592"/>
        <c:axId val="0"/>
      </c:bar3DChart>
      <c:catAx>
        <c:axId val="191296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1299592"/>
        <c:crosses val="autoZero"/>
        <c:auto val="1"/>
        <c:lblAlgn val="ctr"/>
        <c:lblOffset val="100"/>
        <c:noMultiLvlLbl val="0"/>
      </c:catAx>
      <c:valAx>
        <c:axId val="191299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1296456"/>
        <c:crosses val="autoZero"/>
        <c:crossBetween val="between"/>
      </c:val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440433212996399E-2"/>
                  <c:y val="-6.4472800537273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253910950661854E-2"/>
                  <c:y val="-4.5668233713901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6202.3</c:v>
                </c:pt>
                <c:pt idx="1">
                  <c:v>9469.7999999999993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по программам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298836742880063E-2"/>
                  <c:y val="-3.4922766957689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7874047332531092E-2"/>
                  <c:y val="-8.05910006715916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2127.5</c:v>
                </c:pt>
                <c:pt idx="1">
                  <c:v>4807.7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1292536"/>
        <c:axId val="191294888"/>
        <c:axId val="191937800"/>
      </c:bar3DChart>
      <c:catAx>
        <c:axId val="191292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91294888"/>
        <c:crosses val="autoZero"/>
        <c:auto val="1"/>
        <c:lblAlgn val="ctr"/>
        <c:lblOffset val="100"/>
        <c:noMultiLvlLbl val="0"/>
      </c:catAx>
      <c:valAx>
        <c:axId val="191294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1292536"/>
        <c:crosses val="autoZero"/>
        <c:crossBetween val="between"/>
      </c:valAx>
      <c:serAx>
        <c:axId val="191937800"/>
        <c:scaling>
          <c:orientation val="minMax"/>
        </c:scaling>
        <c:delete val="1"/>
        <c:axPos val="b"/>
        <c:majorTickMark val="out"/>
        <c:minorTickMark val="none"/>
        <c:tickLblPos val="none"/>
        <c:crossAx val="191294888"/>
        <c:crosses val="autoZero"/>
      </c:ser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8DF38-9E36-4C3B-9517-345BD22E9B34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5C209-719A-400B-8F0B-222562DAE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536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E1FF2-68E0-4C80-BC11-2C00D1E75828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7110-6AA5-4FFA-8EE8-74D3B1B4A8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086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2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7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1130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64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135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30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142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47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14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4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1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90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2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158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00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79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5118" y="1506069"/>
            <a:ext cx="8610600" cy="2330825"/>
          </a:xfrm>
          <a:blipFill>
            <a:blip r:embed="rId2"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Отчет об исполнении бюджета </a:t>
            </a:r>
            <a:b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Митякинского сельского поселения</a:t>
            </a:r>
            <a:b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Тарасовского </a:t>
            </a: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района за 2015 </a:t>
            </a: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год</a:t>
            </a:r>
            <a:endParaRPr lang="ru-RU" sz="4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5694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Объем муниципальных программ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общем объеме </a:t>
            </a:r>
            <a:r>
              <a:rPr lang="ru-RU" sz="2800" b="1" dirty="0" smtClean="0">
                <a:latin typeface="Times New Roman" pitchFamily="18" charset="0"/>
              </a:rPr>
              <a:t>расходов в 2015 году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90786784"/>
              </p:ext>
            </p:extLst>
          </p:nvPr>
        </p:nvGraphicFramePr>
        <p:xfrm>
          <a:off x="590549" y="1396999"/>
          <a:ext cx="7915275" cy="472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538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2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Основные параметры исполнения бюджета Митякинского сельского поселения Тарасовского района  за </a:t>
            </a:r>
            <a:r>
              <a:rPr lang="ru-RU" sz="2400" b="1" dirty="0" smtClean="0">
                <a:solidFill>
                  <a:srgbClr val="FF0000"/>
                </a:solidFill>
              </a:rPr>
              <a:t>2015 </a:t>
            </a:r>
            <a:r>
              <a:rPr lang="ru-RU" sz="2400" b="1" dirty="0" smtClean="0">
                <a:solidFill>
                  <a:srgbClr val="FF0000"/>
                </a:solidFill>
              </a:rPr>
              <a:t>год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                                                                                   </a:t>
            </a:r>
            <a:r>
              <a:rPr lang="ru-RU" sz="2400" dirty="0" smtClean="0"/>
              <a:t>                             </a:t>
            </a:r>
            <a:r>
              <a:rPr lang="ru-RU" sz="1000" dirty="0" err="1" smtClean="0"/>
              <a:t>тыс</a:t>
            </a:r>
            <a:r>
              <a:rPr lang="ru-RU" sz="1000" dirty="0" smtClean="0"/>
              <a:t> </a:t>
            </a:r>
            <a:r>
              <a:rPr lang="ru-RU" sz="1000" dirty="0" err="1" smtClean="0"/>
              <a:t>руб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1917433"/>
              </p:ext>
            </p:extLst>
          </p:nvPr>
        </p:nvGraphicFramePr>
        <p:xfrm>
          <a:off x="443541" y="1270660"/>
          <a:ext cx="8261073" cy="41907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53691"/>
                <a:gridCol w="2753691"/>
                <a:gridCol w="2753691"/>
              </a:tblGrid>
              <a:tr h="1081790"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ru-RU" sz="1800" dirty="0" smtClean="0"/>
                        <a:t>Показатель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800" baseline="0" dirty="0" smtClean="0"/>
                    </a:p>
                    <a:p>
                      <a:pPr algn="ctr"/>
                      <a:r>
                        <a:rPr lang="ru-RU" sz="1800" baseline="0" dirty="0" smtClean="0"/>
                        <a:t>Плановые показатели</a:t>
                      </a:r>
                      <a:endParaRPr lang="en-US" sz="1800" baseline="0" dirty="0" smtClean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ru-RU" sz="1800" dirty="0" smtClean="0"/>
                        <a:t>Фактическое исполнение</a:t>
                      </a:r>
                      <a:endParaRPr lang="ru-RU" sz="1800" dirty="0"/>
                    </a:p>
                  </a:txBody>
                  <a:tcPr marL="0" marR="0" marT="0" marB="0"/>
                </a:tc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1. Доходы, всего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9 881,9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10 594,5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из них: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/>
                </a:tc>
              </a:tr>
              <a:tr h="54089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Налоговые и неналоговые доходы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4 352,5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5 065,1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81134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Безвозмездные поступления из областного бюджета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5 529,4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CYR"/>
                          <a:ea typeface="Times New Roman"/>
                          <a:cs typeface="Times New Roman"/>
                        </a:rPr>
                        <a:t>5 529,4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704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2. Расходы, всего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10 020,4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9 469,8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4089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3.Дефицит (-),</a:t>
                      </a:r>
                    </a:p>
                    <a:p>
                      <a:r>
                        <a:rPr lang="ru-RU" sz="1800" dirty="0" smtClean="0"/>
                        <a:t>     </a:t>
                      </a:r>
                      <a:r>
                        <a:rPr lang="ru-RU" sz="1800" dirty="0" err="1" smtClean="0"/>
                        <a:t>профицит</a:t>
                      </a:r>
                      <a:r>
                        <a:rPr lang="ru-RU" sz="1800" dirty="0" smtClean="0"/>
                        <a:t>(+)</a:t>
                      </a:r>
                      <a:endParaRPr lang="ru-RU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-138,5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1 124,7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6059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5679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465963"/>
            <a:ext cx="822960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Доходы бюджета  Митякинского сельского поселения Тарасовского района за </a:t>
            </a:r>
            <a:r>
              <a:rPr lang="ru-RU" sz="2000" b="1" dirty="0" smtClean="0">
                <a:solidFill>
                  <a:srgbClr val="7030A0"/>
                </a:solidFill>
              </a:rPr>
              <a:t>2015 </a:t>
            </a:r>
            <a:r>
              <a:rPr lang="ru-RU" sz="2000" b="1" dirty="0" smtClean="0">
                <a:solidFill>
                  <a:srgbClr val="7030A0"/>
                </a:solidFill>
              </a:rPr>
              <a:t>год исполнены в сумме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10 594,5 </a:t>
            </a:r>
            <a:r>
              <a:rPr lang="ru-RU" sz="2000" b="1" dirty="0" smtClean="0">
                <a:solidFill>
                  <a:srgbClr val="7030A0"/>
                </a:solidFill>
              </a:rPr>
              <a:t>тыс. рублей</a:t>
            </a:r>
            <a:endParaRPr lang="ru-RU" sz="2000" b="1" dirty="0">
              <a:solidFill>
                <a:srgbClr val="7030A0"/>
              </a:solidFill>
            </a:endParaRPr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265446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23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526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Поступление собственных доходов в бюджет Митякинского сельского поселения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Тарасовского района в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254866"/>
              </p:ext>
            </p:extLst>
          </p:nvPr>
        </p:nvGraphicFramePr>
        <p:xfrm>
          <a:off x="457199" y="1038225"/>
          <a:ext cx="8417859" cy="5595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7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Расходы бюджета Митякинского сельского поселения Тарасовского района за </a:t>
            </a: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2015 </a:t>
            </a: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год исполнены в сумме</a:t>
            </a:r>
            <a:b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Arial Black" pitchFamily="34" charset="0"/>
              </a:rPr>
              <a:t>6202,3 тыс. рублей</a:t>
            </a:r>
            <a:endParaRPr lang="ru-RU" sz="2000" dirty="0">
              <a:solidFill>
                <a:srgbClr val="00B0F0"/>
              </a:solidFill>
              <a:latin typeface="Arial Black" pitchFamily="34" charset="0"/>
            </a:endParaRPr>
          </a:p>
        </p:txBody>
      </p:sp>
      <p:graphicFrame>
        <p:nvGraphicFramePr>
          <p:cNvPr id="20" name="Содержимое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920898"/>
              </p:ext>
            </p:extLst>
          </p:nvPr>
        </p:nvGraphicFramePr>
        <p:xfrm>
          <a:off x="457200" y="1600200"/>
          <a:ext cx="8423275" cy="49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4774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54" y="274638"/>
            <a:ext cx="6996545" cy="667471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>Доля расходов бюджета  Митякинского сельского поселения Тарасовского района за </a:t>
            </a:r>
            <a:r>
              <a:rPr lang="ru-RU" sz="2000" b="1" dirty="0" smtClean="0"/>
              <a:t>2015 </a:t>
            </a:r>
            <a:r>
              <a:rPr lang="ru-RU" sz="2000" b="1" dirty="0" smtClean="0"/>
              <a:t>год</a:t>
            </a:r>
            <a:endParaRPr lang="ru-RU" sz="2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860136"/>
              </p:ext>
            </p:extLst>
          </p:nvPr>
        </p:nvGraphicFramePr>
        <p:xfrm>
          <a:off x="0" y="1066800"/>
          <a:ext cx="8742217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413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Поступления в бюджет </a:t>
            </a:r>
            <a:endParaRPr lang="en-US" sz="3500" b="1" dirty="0" smtClean="0">
              <a:solidFill>
                <a:srgbClr val="9966FF"/>
              </a:solidFill>
              <a:latin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Митякинского сельского поселения Тарасовского </a:t>
            </a: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района в 2015 году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9966FF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927895180"/>
              </p:ext>
            </p:extLst>
          </p:nvPr>
        </p:nvGraphicFramePr>
        <p:xfrm>
          <a:off x="419100" y="1904999"/>
          <a:ext cx="8267700" cy="4810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444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Расходы бюджета </a:t>
            </a:r>
            <a:endParaRPr lang="en-US" sz="3500" b="1" dirty="0" smtClean="0">
              <a:solidFill>
                <a:srgbClr val="9966FF"/>
              </a:solidFill>
              <a:latin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Митякинского сельского поселения Тарасовского </a:t>
            </a:r>
            <a:r>
              <a:rPr lang="ru-RU" sz="3500" b="1" dirty="0" smtClean="0">
                <a:solidFill>
                  <a:srgbClr val="9966FF"/>
                </a:solidFill>
                <a:latin typeface="Times New Roman" pitchFamily="18" charset="0"/>
              </a:rPr>
              <a:t>района за 2015 год</a:t>
            </a:r>
            <a:endParaRPr lang="ru-RU" sz="3500" b="1" dirty="0" smtClean="0">
              <a:solidFill>
                <a:srgbClr val="9966FF"/>
              </a:solidFill>
              <a:latin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91185777"/>
              </p:ext>
            </p:extLst>
          </p:nvPr>
        </p:nvGraphicFramePr>
        <p:xfrm>
          <a:off x="1381125" y="20447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536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Объем муниципального задания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общем объеме </a:t>
            </a:r>
            <a:r>
              <a:rPr lang="ru-RU" sz="2800" b="1" dirty="0" smtClean="0">
                <a:latin typeface="Times New Roman" pitchFamily="18" charset="0"/>
              </a:rPr>
              <a:t>расходов в 2015 году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52059735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458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603</TotalTime>
  <Words>196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Arial Black</vt:lpstr>
      <vt:lpstr>Arial CYR</vt:lpstr>
      <vt:lpstr>Calibri</vt:lpstr>
      <vt:lpstr>Monotype Corsiva</vt:lpstr>
      <vt:lpstr>Times New Roman</vt:lpstr>
      <vt:lpstr>Trebuchet MS</vt:lpstr>
      <vt:lpstr>Wingdings 3</vt:lpstr>
      <vt:lpstr>Грань</vt:lpstr>
      <vt:lpstr>Отчет об исполнении бюджета  Митякинского сельского поселения Тарасовского района за 2015 год</vt:lpstr>
      <vt:lpstr>Основные параметры исполнения бюджета Митякинского сельского поселения Тарасовского района  за 2015 год                                                                                                                         тыс руб</vt:lpstr>
      <vt:lpstr>Доходы бюджета  Митякинского сельского поселения Тарасовского района за 2015 год исполнены в сумме 10 594,5 тыс. рублей</vt:lpstr>
      <vt:lpstr>Поступление собственных доходов в бюджет Митякинского сельского поселения Тарасовского района в 2015 году</vt:lpstr>
      <vt:lpstr>Расходы бюджета Митякинского сельского поселения Тарасовского района за 2015 год исполнены в сумме 6202,3 тыс. рублей</vt:lpstr>
      <vt:lpstr>Доля расходов бюджета  Митякинского сельского поселения Тарасовского района за 2015 год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Тарасовского района за 2013 год</dc:title>
  <dc:creator>Исполнитель: Косоротова М.О.; Косоротова М.О.</dc:creator>
  <cp:lastModifiedBy>User</cp:lastModifiedBy>
  <cp:revision>94</cp:revision>
  <dcterms:created xsi:type="dcterms:W3CDTF">2014-05-06T10:06:48Z</dcterms:created>
  <dcterms:modified xsi:type="dcterms:W3CDTF">2016-01-26T15:32:13Z</dcterms:modified>
</cp:coreProperties>
</file>